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7744C3-F981-31CA-7225-2403298F0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9787828-A5FB-D911-7346-749BEAFDC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85246F-8112-1929-C53E-1519CBEC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0F2816-D4D1-7616-FACD-E635CBDF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42A2B5-8D8D-7987-3008-6268C231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9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4E5CB8-3530-8B95-E52F-20610479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99CECB3-DBB8-AE43-C6E4-4B528BE00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019CB2-8706-463A-839E-25A2C5B1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A9183FC-F2C7-FF16-34E8-DF29B2CE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19AB3FC-48C9-3C95-B2E1-1519D7EC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35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F367F23-0A40-8F1F-0365-DA5544F82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F6F2AAF-5099-56CF-A3BC-EDF0A7C9D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15297B-E88D-D278-4CC1-A8448235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F40859-6825-B5D6-F776-0F999126F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AD7998-870E-A737-78D7-AB3A3F09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78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4F51F2-FC8B-98E2-3C43-41040214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88E937-A20A-A76E-B526-D8DBA03C6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EE8C49-1C6E-FAD1-82AC-927CE378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4619DA-8149-8E32-2163-9D40B838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E01368C-6AE3-83C3-3F58-3FC2C7AF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11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4B72E5-3E2A-C1BD-7701-02D6DEFE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7EB889-137D-01CE-A510-D95E40074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5D37F8-1008-AD72-E363-A6ED96B6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F0C922-FFC3-12C1-956E-BBE4F2B8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531AA9-BF8D-900A-6F46-D4A618AC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52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871210-8848-172D-7125-C5055FFC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CA0018-5100-7702-787D-6C06C1C1B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29172F8-1678-A27C-CA1B-DF2050DFD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C2B33D-F432-7BAE-96B7-BAB30A10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7A5A7DD-68BB-8BFA-ED9A-3DBD946A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0530BA-9FCC-D2A2-0BB9-52D3A332C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82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BF7B59-0254-3DE2-6685-AA82A63A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55A4F4-E507-C4E7-53E9-84D5B03FB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99C9F1-0109-F59D-755B-47E5146F8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B40B1CC-E0FD-52B5-A175-D088A13CA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39C877A-BBE7-0BCA-920B-D461DB0AD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1D4DB82-5344-24BC-0AAA-85FE470D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7278208-B3DA-2CBA-173F-85E85B29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D116FA7-71B6-C90F-D1BE-763862DD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757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5DD533-3267-7190-C76A-F38554B5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54D522E-3252-E522-D2A0-A9043C0A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CF14888-CB89-A42B-39B6-D367A801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07CBE8-114B-7E7A-4B50-CB35A3CA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34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7B87F32-CDC2-20C8-5E3F-27046400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2D2BEDD-C1AA-0CA4-F486-0F44F534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96C9F92-4850-2669-0FAD-253E051C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93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11A426-99A8-CF67-AE62-94B790E8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F4F05B-9D62-D098-5CDE-FC9644084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5C16402-5DF7-A133-FFB2-AED061377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3E05183-497F-135F-F30E-B976DFBD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ED7F57D-0763-787D-2DD2-B28C6D4B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E890226-BB57-6A2A-9C0E-04EE110C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811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6FFF99-7E0B-BE0F-2B0E-803ACE24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24CDC06-0E7D-007C-46F5-20320EEDC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2906F07-2E95-049F-62BB-E370C0403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704E213-C27D-F002-48CC-D33AC12D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FD34-9B1C-48B4-8CA9-E2FB7FC71173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4506844-B9F7-374F-DA12-3BE71B85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A9DC5D-EF32-E362-6396-94B5B938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12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C39AD85-3D9C-5986-51AA-C5B75FC8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303527-8346-E282-4A6A-D308E7C14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27D4139-2247-70A1-FD38-3E68C592E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CFD34-9B1C-48B4-8CA9-E2FB7FC71173}" type="datetimeFigureOut">
              <a:rPr lang="tr-TR" smtClean="0"/>
              <a:pPr/>
              <a:t>19.09.2024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F3AE47-DBC7-A507-E5FB-8C08AEF2A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84429B-C538-401C-CD99-651161627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58431F-48C4-4948-A0FE-354347787A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5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1608" y="0"/>
            <a:ext cx="10058400" cy="3566160"/>
          </a:xfrm>
        </p:spPr>
        <p:txBody>
          <a:bodyPr>
            <a:normAutofit/>
          </a:bodyPr>
          <a:lstStyle/>
          <a:p>
            <a:r>
              <a:rPr lang="tr-TR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YÜZEY SULAMA YÖNTEMLERİ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1608" y="3860245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nstantia" panose="02030602050306030303" pitchFamily="18" charset="0"/>
              </a:rPr>
              <a:t>. Uzun Tava Sulama Yöntemi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3879668" y="5487546"/>
            <a:ext cx="4432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Prof. Dr. A. Halim ORTA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505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1076" y="1181369"/>
            <a:ext cx="10871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tr-TR" altLang="en-U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Tava eni sulama doğrultusundaki eğime ve sulanacak parselin sulama doğrultusuna dik yöndeki uzunluğuna ve tarım makinelerinin iş genişliğine göre belirlenir.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31076" y="579962"/>
            <a:ext cx="2903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altLang="en-US" sz="2800" dirty="0">
                <a:latin typeface="Comic Sans MS" panose="030F0702030302020204" pitchFamily="66" charset="0"/>
              </a:rPr>
              <a:t>Sistem Tasarımı</a:t>
            </a:r>
          </a:p>
        </p:txBody>
      </p:sp>
      <p:pic>
        <p:nvPicPr>
          <p:cNvPr id="4" name="3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91721" r="13223" b="2199"/>
          <a:stretch>
            <a:fillRect/>
          </a:stretch>
        </p:blipFill>
        <p:spPr bwMode="auto">
          <a:xfrm>
            <a:off x="331076" y="2474030"/>
            <a:ext cx="7115832" cy="117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31076" y="3985369"/>
            <a:ext cx="4044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altLang="en-U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Sulama süresi; Ta = </a:t>
            </a:r>
            <a:r>
              <a:rPr lang="tr-TR" altLang="en-US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Tn</a:t>
            </a:r>
            <a:r>
              <a:rPr lang="tr-TR" altLang="en-U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 - T</a:t>
            </a:r>
            <a:r>
              <a:rPr lang="tr-TR" altLang="en-US" sz="24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74162" r="17450" b="13531"/>
          <a:stretch>
            <a:fillRect/>
          </a:stretch>
        </p:blipFill>
        <p:spPr bwMode="auto">
          <a:xfrm>
            <a:off x="463496" y="4447034"/>
            <a:ext cx="69834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1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2" t="86469"/>
          <a:stretch>
            <a:fillRect/>
          </a:stretch>
        </p:blipFill>
        <p:spPr bwMode="auto">
          <a:xfrm>
            <a:off x="685197" y="435085"/>
            <a:ext cx="1104434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2" t="47362" r="8002" b="37254"/>
          <a:stretch>
            <a:fillRect/>
          </a:stretch>
        </p:blipFill>
        <p:spPr bwMode="auto">
          <a:xfrm>
            <a:off x="685196" y="2884597"/>
            <a:ext cx="11044347" cy="315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16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78279" y="359244"/>
            <a:ext cx="3190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r-TR" altLang="en-US" sz="2000" dirty="0">
                <a:latin typeface="Comic Sans MS" panose="030F0702030302020204" pitchFamily="66" charset="0"/>
              </a:rPr>
              <a:t>Birim tava debisi sınırları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0173" r="38451" b="61113"/>
          <a:stretch>
            <a:fillRect/>
          </a:stretch>
        </p:blipFill>
        <p:spPr bwMode="auto">
          <a:xfrm>
            <a:off x="678279" y="759354"/>
            <a:ext cx="7913928" cy="241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2" t="40527" r="11151" b="29939"/>
          <a:stretch>
            <a:fillRect/>
          </a:stretch>
        </p:blipFill>
        <p:spPr bwMode="auto">
          <a:xfrm>
            <a:off x="678279" y="3474386"/>
            <a:ext cx="7913928" cy="270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7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7686" r="5901" b="53448"/>
          <a:stretch>
            <a:fillRect/>
          </a:stretch>
        </p:blipFill>
        <p:spPr bwMode="auto">
          <a:xfrm>
            <a:off x="179388" y="260350"/>
            <a:ext cx="11739343" cy="593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03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Uzun Tava Sulama Yöntemi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sulama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yönteminde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tarla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parseli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hakim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eğim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doğrultusunda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toprak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seddeler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yapılarak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şeritlere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bölünür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Bu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arazi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şeritlerine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</a:t>
            </a:r>
            <a:r>
              <a:rPr lang="tr-TR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 border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adı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verilmektedir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algn="just">
              <a:buSzPct val="65000"/>
              <a:buFont typeface="Wingdings" panose="05000000000000000000" pitchFamily="2" charset="2"/>
              <a:buChar char="n"/>
            </a:pPr>
            <a:endParaRPr lang="tr-TR" altLang="en-US" sz="24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buSzPct val="65000"/>
              <a:buFont typeface="Wingdings" panose="05000000000000000000" pitchFamily="2" charset="2"/>
              <a:buChar char="n"/>
            </a:pP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yöntemde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sulama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yönteminin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aksine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suyun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göllendirilmesi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söz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konusu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değildir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sonu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açıktır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tavadan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çıkan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yüzey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drenaj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kanalı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uzaklaştırılır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Uzun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boyunca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toprak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yüzeyinde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ince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bir</a:t>
            </a:r>
            <a:r>
              <a:rPr lang="tr-TR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katman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oluşturacak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biçimde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ilerler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Gerekli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sulama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suyu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miktarı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suyun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hem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ilerlemesi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hem de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tavaya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su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verme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işlemi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durdurulduktan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sonra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geri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çekilmesi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sırasında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infiltrasyonla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toprağa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sızarak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bitki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kök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bölgesinde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depolanır</a:t>
            </a:r>
            <a:r>
              <a:rPr lang="en-US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061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72965" y="815977"/>
            <a:ext cx="11240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altLang="tr-TR" sz="2400" dirty="0">
                <a:latin typeface="Comic Sans MS" panose="030F0702030302020204" pitchFamily="66" charset="0"/>
              </a:rPr>
              <a:t>Toprak Özellikleri: </a:t>
            </a:r>
          </a:p>
          <a:p>
            <a:pPr algn="just">
              <a:lnSpc>
                <a:spcPct val="120000"/>
              </a:lnSpc>
            </a:pPr>
            <a:r>
              <a:rPr lang="tr-TR" altLang="tr-TR" sz="2400" dirty="0">
                <a:latin typeface="Comic Sans MS" panose="030F0702030302020204" pitchFamily="66" charset="0"/>
              </a:rPr>
              <a:t>	</a:t>
            </a:r>
            <a:r>
              <a:rPr lang="en-US" altLang="tr-TR" sz="2000" dirty="0" err="1">
                <a:latin typeface="Comic Sans MS" panose="030F0702030302020204" pitchFamily="66" charset="0"/>
              </a:rPr>
              <a:t>Uzun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tava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sulama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yöntemi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ancak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su</a:t>
            </a:r>
            <a:r>
              <a:rPr lang="en-US" altLang="tr-TR" sz="2000" dirty="0">
                <a:latin typeface="Comic Sans MS" panose="030F0702030302020204" pitchFamily="66" charset="0"/>
              </a:rPr>
              <a:t> alma </a:t>
            </a:r>
            <a:r>
              <a:rPr lang="en-US" altLang="tr-TR" sz="2000" dirty="0" err="1">
                <a:latin typeface="Comic Sans MS" panose="030F0702030302020204" pitchFamily="66" charset="0"/>
              </a:rPr>
              <a:t>hızı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nispeten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düşük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kullanılabilir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su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tutma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kapasitesi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yüksek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topraklarda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uygulanabilir</a:t>
            </a:r>
            <a:r>
              <a:rPr lang="en-US" altLang="tr-TR" sz="2000" dirty="0">
                <a:latin typeface="Comic Sans MS" panose="030F0702030302020204" pitchFamily="66" charset="0"/>
              </a:rPr>
              <a:t>. </a:t>
            </a:r>
            <a:r>
              <a:rPr lang="en-US" altLang="tr-TR" sz="2000" dirty="0" err="1">
                <a:latin typeface="Comic Sans MS" panose="030F0702030302020204" pitchFamily="66" charset="0"/>
              </a:rPr>
              <a:t>Tava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sulama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yönteminde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olduğu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gibi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su</a:t>
            </a:r>
            <a:r>
              <a:rPr lang="en-US" altLang="tr-TR" sz="2000" dirty="0">
                <a:latin typeface="Comic Sans MS" panose="030F0702030302020204" pitchFamily="66" charset="0"/>
              </a:rPr>
              <a:t> alma </a:t>
            </a:r>
            <a:r>
              <a:rPr lang="en-US" altLang="tr-TR" sz="2000" dirty="0" err="1">
                <a:latin typeface="Comic Sans MS" panose="030F0702030302020204" pitchFamily="66" charset="0"/>
              </a:rPr>
              <a:t>hızı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yüksek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hafif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bünyeli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topraklarla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kaymak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tabakası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bağlama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özelliğindeki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ağır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bünyel</a:t>
            </a:r>
            <a:r>
              <a:rPr lang="tr-TR" altLang="tr-TR" sz="2000" dirty="0">
                <a:latin typeface="Comic Sans MS" panose="030F0702030302020204" pitchFamily="66" charset="0"/>
              </a:rPr>
              <a:t>i </a:t>
            </a:r>
            <a:r>
              <a:rPr lang="en-US" altLang="tr-TR" sz="2000" dirty="0" err="1">
                <a:latin typeface="Comic Sans MS" panose="030F0702030302020204" pitchFamily="66" charset="0"/>
              </a:rPr>
              <a:t>topraklarda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kullanılmaz</a:t>
            </a:r>
            <a:r>
              <a:rPr lang="en-US" altLang="tr-TR" sz="2000" dirty="0">
                <a:latin typeface="Comic Sans MS" panose="030F0702030302020204" pitchFamily="66" charset="0"/>
              </a:rPr>
              <a:t>.</a:t>
            </a:r>
            <a:endParaRPr lang="tr-TR" altLang="tr-TR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</a:pPr>
            <a:endParaRPr lang="tr-TR" altLang="tr-TR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</a:pPr>
            <a:r>
              <a:rPr lang="tr-TR" altLang="tr-TR" sz="2400" dirty="0">
                <a:latin typeface="Comic Sans MS" panose="030F0702030302020204" pitchFamily="66" charset="0"/>
              </a:rPr>
              <a:t>Topografya Özellikleri: </a:t>
            </a:r>
          </a:p>
          <a:p>
            <a:pPr algn="just">
              <a:lnSpc>
                <a:spcPct val="120000"/>
              </a:lnSpc>
            </a:pPr>
            <a:r>
              <a:rPr lang="tr-TR" altLang="tr-TR" sz="2400" dirty="0">
                <a:latin typeface="Comic Sans MS" panose="030F0702030302020204" pitchFamily="66" charset="0"/>
              </a:rPr>
              <a:t>	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tr-TR" altLang="tr-TR" sz="2000" dirty="0">
                <a:latin typeface="Comic Sans MS" panose="030F0702030302020204" pitchFamily="66" charset="0"/>
              </a:rPr>
              <a:t>S</a:t>
            </a:r>
            <a:r>
              <a:rPr lang="en-US" altLang="tr-TR" sz="2000" dirty="0" err="1">
                <a:latin typeface="Comic Sans MS" panose="030F0702030302020204" pitchFamily="66" charset="0"/>
              </a:rPr>
              <a:t>ulama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doğrultusuna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dik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yönde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başka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bir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deyişle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tava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eni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boyunca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arazinin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eğimsiz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olması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gerekir</a:t>
            </a:r>
            <a:r>
              <a:rPr lang="en-US" altLang="tr-TR" sz="2000" dirty="0">
                <a:latin typeface="Comic Sans MS" panose="030F0702030302020204" pitchFamily="66" charset="0"/>
              </a:rPr>
              <a:t>. </a:t>
            </a:r>
            <a:r>
              <a:rPr lang="en-US" altLang="tr-TR" sz="2000" dirty="0" err="1">
                <a:latin typeface="Comic Sans MS" panose="030F0702030302020204" pitchFamily="66" charset="0"/>
              </a:rPr>
              <a:t>Sulama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doğrultusunda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eğimin</a:t>
            </a:r>
            <a:r>
              <a:rPr lang="en-US" altLang="tr-TR" sz="2000" dirty="0">
                <a:latin typeface="Comic Sans MS" panose="030F0702030302020204" pitchFamily="66" charset="0"/>
              </a:rPr>
              <a:t> % 3</a:t>
            </a:r>
            <a:r>
              <a:rPr lang="tr-TR" altLang="tr-TR" sz="2000" dirty="0">
                <a:latin typeface="Comic Sans MS" panose="030F0702030302020204" pitchFamily="66" charset="0"/>
              </a:rPr>
              <a:t>’</a:t>
            </a:r>
            <a:r>
              <a:rPr lang="en-US" altLang="tr-TR" sz="2000" dirty="0">
                <a:latin typeface="Comic Sans MS" panose="030F0702030302020204" pitchFamily="66" charset="0"/>
              </a:rPr>
              <a:t> ü </a:t>
            </a:r>
            <a:r>
              <a:rPr lang="en-US" altLang="tr-TR" sz="2000" dirty="0" err="1">
                <a:latin typeface="Comic Sans MS" panose="030F0702030302020204" pitchFamily="66" charset="0"/>
              </a:rPr>
              <a:t>aşması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istenmez</a:t>
            </a:r>
            <a:r>
              <a:rPr lang="en-US" altLang="tr-TR" sz="2000" dirty="0">
                <a:latin typeface="Comic Sans MS" panose="030F0702030302020204" pitchFamily="66" charset="0"/>
              </a:rPr>
              <a:t>. Bu </a:t>
            </a:r>
            <a:r>
              <a:rPr lang="en-US" altLang="tr-TR" sz="2000" dirty="0" err="1">
                <a:latin typeface="Comic Sans MS" panose="030F0702030302020204" pitchFamily="66" charset="0"/>
              </a:rPr>
              <a:t>nedenle</a:t>
            </a:r>
            <a:r>
              <a:rPr lang="en-US" altLang="tr-TR" sz="2000" dirty="0">
                <a:latin typeface="Comic Sans MS" panose="030F0702030302020204" pitchFamily="66" charset="0"/>
              </a:rPr>
              <a:t>, </a:t>
            </a:r>
            <a:r>
              <a:rPr lang="en-US" altLang="tr-TR" sz="2000" dirty="0" err="1">
                <a:latin typeface="Comic Sans MS" panose="030F0702030302020204" pitchFamily="66" charset="0"/>
              </a:rPr>
              <a:t>uzun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tava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sulama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yönteminde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özel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arazi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tesviyesi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yapılır</a:t>
            </a:r>
            <a:r>
              <a:rPr lang="en-US" altLang="tr-TR" sz="2000" dirty="0">
                <a:latin typeface="Comic Sans MS" panose="030F0702030302020204" pitchFamily="66" charset="0"/>
              </a:rPr>
              <a:t>.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Bunun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için</a:t>
            </a:r>
            <a:r>
              <a:rPr lang="en-US" altLang="tr-TR" sz="2000" dirty="0">
                <a:latin typeface="Comic Sans MS" panose="030F0702030302020204" pitchFamily="66" charset="0"/>
              </a:rPr>
              <a:t>,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tavalar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oluşturulduktan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sonra</a:t>
            </a:r>
            <a:r>
              <a:rPr lang="en-US" altLang="tr-TR" sz="2000" dirty="0">
                <a:latin typeface="Comic Sans MS" panose="030F0702030302020204" pitchFamily="66" charset="0"/>
              </a:rPr>
              <a:t>, her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tava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eni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boyunca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eğimsiz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olacak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biçimde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ince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tesviye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makineleri</a:t>
            </a:r>
            <a:r>
              <a:rPr lang="tr-TR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ile</a:t>
            </a:r>
            <a:r>
              <a:rPr lang="en-US" altLang="tr-TR" sz="2000" dirty="0">
                <a:latin typeface="Comic Sans MS" panose="030F0702030302020204" pitchFamily="66" charset="0"/>
              </a:rPr>
              <a:t> </a:t>
            </a:r>
            <a:r>
              <a:rPr lang="en-US" altLang="tr-TR" sz="2000" dirty="0" err="1">
                <a:latin typeface="Comic Sans MS" panose="030F0702030302020204" pitchFamily="66" charset="0"/>
              </a:rPr>
              <a:t>düzeltilir</a:t>
            </a:r>
            <a:r>
              <a:rPr lang="en-US" altLang="tr-TR" sz="20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464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4497" y="723644"/>
            <a:ext cx="114300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tr-TR" altLang="en-US" sz="2400" dirty="0">
                <a:latin typeface="Comic Sans MS" pitchFamily="66" charset="0"/>
              </a:rPr>
              <a:t>Bitki Özellikleri : </a:t>
            </a:r>
          </a:p>
          <a:p>
            <a:pPr algn="just">
              <a:lnSpc>
                <a:spcPct val="120000"/>
              </a:lnSpc>
              <a:defRPr/>
            </a:pPr>
            <a:r>
              <a:rPr lang="tr-TR" altLang="en-US" sz="2400" dirty="0">
                <a:latin typeface="Comic Sans MS" pitchFamily="66" charset="0"/>
              </a:rPr>
              <a:t>   </a:t>
            </a:r>
            <a:r>
              <a:rPr lang="en-US" altLang="en-US" sz="2400" dirty="0" err="1">
                <a:latin typeface="Comic Sans MS" pitchFamily="66" charset="0"/>
              </a:rPr>
              <a:t>Uzun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tava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sulama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yöntemi</a:t>
            </a:r>
            <a:r>
              <a:rPr lang="en-US" altLang="en-US" sz="2400" dirty="0">
                <a:latin typeface="Comic Sans MS" pitchFamily="66" charset="0"/>
              </a:rPr>
              <a:t>, </a:t>
            </a:r>
            <a:r>
              <a:rPr lang="en-US" altLang="en-US" sz="2400" dirty="0" err="1">
                <a:latin typeface="Comic Sans MS" pitchFamily="66" charset="0"/>
              </a:rPr>
              <a:t>genellikle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kök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boğazının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ıslatılmasından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kaynaklanan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hastalıklara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duyarlı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olmayan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sık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ekilen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ya</a:t>
            </a:r>
            <a:r>
              <a:rPr lang="tr-TR" altLang="en-US" sz="2400" dirty="0">
                <a:latin typeface="Comic Sans MS" pitchFamily="66" charset="0"/>
              </a:rPr>
              <a:t> </a:t>
            </a:r>
            <a:r>
              <a:rPr lang="en-US" altLang="en-US" sz="2400" dirty="0">
                <a:latin typeface="Comic Sans MS" pitchFamily="66" charset="0"/>
              </a:rPr>
              <a:t>da </a:t>
            </a:r>
            <a:r>
              <a:rPr lang="en-US" altLang="en-US" sz="2400" dirty="0" err="1">
                <a:latin typeface="Comic Sans MS" pitchFamily="66" charset="0"/>
              </a:rPr>
              <a:t>dikilen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bitkilerle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meyve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ağaçlarının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sulanmasında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kullanılmaktadır</a:t>
            </a:r>
            <a:r>
              <a:rPr lang="en-US" altLang="en-US" sz="2400" dirty="0">
                <a:latin typeface="Comic Sans MS" pitchFamily="66" charset="0"/>
              </a:rPr>
              <a:t>. </a:t>
            </a:r>
            <a:endParaRPr lang="tr-TR" altLang="en-US" sz="2400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tr-TR" altLang="en-US" sz="2400" dirty="0">
                <a:latin typeface="Comic Sans MS" pitchFamily="66" charset="0"/>
              </a:rPr>
              <a:t>	     </a:t>
            </a:r>
            <a:r>
              <a:rPr lang="en-US" altLang="en-US" sz="2400" dirty="0">
                <a:latin typeface="Comic Sans MS" pitchFamily="66" charset="0"/>
              </a:rPr>
              <a:t>Bu tip </a:t>
            </a:r>
            <a:r>
              <a:rPr lang="en-US" altLang="en-US" sz="2400" dirty="0" err="1">
                <a:latin typeface="Comic Sans MS" pitchFamily="66" charset="0"/>
              </a:rPr>
              <a:t>bitkilerin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sulanmasında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arazi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eğimsizse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tava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sulama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yöntemi</a:t>
            </a:r>
            <a:r>
              <a:rPr lang="en-US" altLang="en-US" sz="2400" dirty="0">
                <a:latin typeface="Comic Sans MS" pitchFamily="66" charset="0"/>
              </a:rPr>
              <a:t>, </a:t>
            </a:r>
            <a:r>
              <a:rPr lang="en-US" altLang="en-US" sz="2400" dirty="0" err="1">
                <a:latin typeface="Comic Sans MS" pitchFamily="66" charset="0"/>
              </a:rPr>
              <a:t>sulama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doğrultusunda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eğim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varsa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uzun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tava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sulama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yöntemi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tercih</a:t>
            </a:r>
            <a:r>
              <a:rPr lang="en-US" altLang="en-US" sz="2400" dirty="0">
                <a:latin typeface="Comic Sans MS" pitchFamily="66" charset="0"/>
              </a:rPr>
              <a:t> </a:t>
            </a:r>
            <a:r>
              <a:rPr lang="en-US" altLang="en-US" sz="2400" dirty="0" err="1">
                <a:latin typeface="Comic Sans MS" pitchFamily="66" charset="0"/>
              </a:rPr>
              <a:t>edilmektedir</a:t>
            </a:r>
            <a:r>
              <a:rPr lang="en-US" altLang="en-US" sz="2400" dirty="0">
                <a:latin typeface="Comic Sans MS" pitchFamily="66" charset="0"/>
              </a:rPr>
              <a:t>. </a:t>
            </a:r>
            <a:endParaRPr lang="tr-TR" altLang="en-US" sz="2400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defRPr/>
            </a:pPr>
            <a:endParaRPr lang="tr-TR" sz="2400" dirty="0">
              <a:latin typeface="Comic Sans MS" pitchFamily="66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tr-TR" sz="2400" dirty="0">
                <a:latin typeface="Comic Sans MS" pitchFamily="66" charset="0"/>
              </a:rPr>
              <a:t>Su Kaynağı</a:t>
            </a:r>
          </a:p>
          <a:p>
            <a:pPr algn="just">
              <a:lnSpc>
                <a:spcPct val="120000"/>
              </a:lnSpc>
              <a:defRPr/>
            </a:pPr>
            <a:r>
              <a:rPr lang="tr-TR" sz="2400" dirty="0">
                <a:latin typeface="Comic Sans MS" pitchFamily="66" charset="0"/>
              </a:rPr>
              <a:t>Tava sulama yöntemindeki koşulların benzeridir. Koşulların elverdiği durumlarda tava sonları açık olan, dolayısıyla yüzey akış ve su kayıplarının yüksek olduğu uzun tava sulama yöntemi yerine tava sulama yönteminin kullanılması önerilir.</a:t>
            </a:r>
          </a:p>
        </p:txBody>
      </p:sp>
    </p:spTree>
    <p:extLst>
      <p:ext uri="{BB962C8B-B14F-4D97-AF65-F5344CB8AC3E}">
        <p14:creationId xmlns:p14="http://schemas.microsoft.com/office/powerpoint/2010/main" val="427140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rd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3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wslid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1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7" t="7504" b="39761"/>
          <a:stretch>
            <a:fillRect/>
          </a:stretch>
        </p:blipFill>
        <p:spPr bwMode="auto">
          <a:xfrm>
            <a:off x="1" y="1"/>
            <a:ext cx="12192000" cy="63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07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2247" y="1000643"/>
            <a:ext cx="11792607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tr-TR" sz="2400" b="1" dirty="0">
                <a:latin typeface="Comic Sans MS" pitchFamily="66" charset="0"/>
              </a:rPr>
              <a:t>Yöntemin avantajları 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İlk tesis masrafı oldukça düşüktür.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Drenaj koşullarının kritik olduğu koşullarda iyi bir yüzey drenajı uygulanabilir.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Sulama doğrultusunda eğimin söz konusu olduğu durumlarda bile uygulanabilir.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tr-TR" sz="2400" dirty="0">
              <a:latin typeface="Comic Sans MS" pitchFamily="66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tr-TR" sz="2400" b="1" dirty="0">
                <a:latin typeface="Comic Sans MS" pitchFamily="66" charset="0"/>
              </a:rPr>
              <a:t>Dezavantajları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Sulamaya dik yönde eğim istenmediğinden yine bir arazi tesviyesi gerektirir.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Yüzey akışı yüksek olduğundan su uygulama randımanı tava sulama yöntemine göre düşüktür.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tr-TR" sz="2400" dirty="0">
                <a:latin typeface="Comic Sans MS" pitchFamily="66" charset="0"/>
              </a:rPr>
              <a:t>Yüzey akışı nedeniyle drenaj kanalları gerektirir.</a:t>
            </a:r>
          </a:p>
        </p:txBody>
      </p:sp>
    </p:spTree>
    <p:extLst>
      <p:ext uri="{BB962C8B-B14F-4D97-AF65-F5344CB8AC3E}">
        <p14:creationId xmlns:p14="http://schemas.microsoft.com/office/powerpoint/2010/main" val="70424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416</Words>
  <Application>Microsoft Office PowerPoint</Application>
  <PresentationFormat>Geniş ekran</PresentationFormat>
  <Paragraphs>31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Comic Sans MS</vt:lpstr>
      <vt:lpstr>Consolas</vt:lpstr>
      <vt:lpstr>Constantia</vt:lpstr>
      <vt:lpstr>Wingdings</vt:lpstr>
      <vt:lpstr>Office Teması</vt:lpstr>
      <vt:lpstr>YÜZEY SULAMA YÖNTEMLERİ</vt:lpstr>
      <vt:lpstr>Uzun Tava Sulama Yöntemi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YÜZEY SULAMA YÖNTEMLERİ</dc:title>
  <dc:creator>Melis ŞEHİRALİ</dc:creator>
  <cp:lastModifiedBy>ÖMER BURHAN ARSLAN</cp:lastModifiedBy>
  <cp:revision>14</cp:revision>
  <dcterms:created xsi:type="dcterms:W3CDTF">2015-10-11T19:13:59Z</dcterms:created>
  <dcterms:modified xsi:type="dcterms:W3CDTF">2024-09-19T07:23:48Z</dcterms:modified>
</cp:coreProperties>
</file>